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75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1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F16D-48AB-4345-81F9-443A212E719E}" type="datetimeFigureOut">
              <a:rPr lang="es-MX" smtClean="0"/>
              <a:t>18/03/2014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F534-0ED0-4384-BAE1-BA0514CE5A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855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F16D-48AB-4345-81F9-443A212E719E}" type="datetimeFigureOut">
              <a:rPr lang="es-MX" smtClean="0"/>
              <a:t>18/03/2014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F534-0ED0-4384-BAE1-BA0514CE5A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629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F16D-48AB-4345-81F9-443A212E719E}" type="datetimeFigureOut">
              <a:rPr lang="es-MX" smtClean="0"/>
              <a:t>18/03/2014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F534-0ED0-4384-BAE1-BA0514CE5A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431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F16D-48AB-4345-81F9-443A212E719E}" type="datetimeFigureOut">
              <a:rPr lang="es-MX" smtClean="0"/>
              <a:t>18/03/2014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F534-0ED0-4384-BAE1-BA0514CE5A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882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F16D-48AB-4345-81F9-443A212E719E}" type="datetimeFigureOut">
              <a:rPr lang="es-MX" smtClean="0"/>
              <a:t>18/03/2014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F534-0ED0-4384-BAE1-BA0514CE5A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3643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F16D-48AB-4345-81F9-443A212E719E}" type="datetimeFigureOut">
              <a:rPr lang="es-MX" smtClean="0"/>
              <a:t>18/03/2014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F534-0ED0-4384-BAE1-BA0514CE5A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416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F16D-48AB-4345-81F9-443A212E719E}" type="datetimeFigureOut">
              <a:rPr lang="es-MX" smtClean="0"/>
              <a:t>18/03/2014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F534-0ED0-4384-BAE1-BA0514CE5A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977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F16D-48AB-4345-81F9-443A212E719E}" type="datetimeFigureOut">
              <a:rPr lang="es-MX" smtClean="0"/>
              <a:t>18/03/2014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F534-0ED0-4384-BAE1-BA0514CE5A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766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F16D-48AB-4345-81F9-443A212E719E}" type="datetimeFigureOut">
              <a:rPr lang="es-MX" smtClean="0"/>
              <a:t>18/03/2014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F534-0ED0-4384-BAE1-BA0514CE5A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7775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F16D-48AB-4345-81F9-443A212E719E}" type="datetimeFigureOut">
              <a:rPr lang="es-MX" smtClean="0"/>
              <a:t>18/03/2014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F534-0ED0-4384-BAE1-BA0514CE5A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550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F16D-48AB-4345-81F9-443A212E719E}" type="datetimeFigureOut">
              <a:rPr lang="es-MX" smtClean="0"/>
              <a:t>18/03/2014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F534-0ED0-4384-BAE1-BA0514CE5A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297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5F16D-48AB-4345-81F9-443A212E719E}" type="datetimeFigureOut">
              <a:rPr lang="es-MX" smtClean="0"/>
              <a:t>18/03/2014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8F534-0ED0-4384-BAE1-BA0514CE5A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010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LOGO JPG.jpg"/>
          <p:cNvPicPr/>
          <p:nvPr/>
        </p:nvPicPr>
        <p:blipFill>
          <a:blip r:embed="rId2" cstate="print"/>
          <a:srcRect l="34974" t="22000" r="34137" b="26320"/>
          <a:stretch>
            <a:fillRect/>
          </a:stretch>
        </p:blipFill>
        <p:spPr>
          <a:xfrm>
            <a:off x="8244408" y="404664"/>
            <a:ext cx="676906" cy="887342"/>
          </a:xfrm>
          <a:prstGeom prst="rect">
            <a:avLst/>
          </a:prstGeom>
        </p:spPr>
      </p:pic>
      <p:pic>
        <p:nvPicPr>
          <p:cNvPr id="11266" name="Picture 2" descr="Logo UAE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163766" cy="144016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475656" y="548680"/>
            <a:ext cx="662473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UNIVERSIDAD AUTÓNOMA DEL ESTADO DE HIDALGO</a:t>
            </a:r>
          </a:p>
          <a:p>
            <a:pPr algn="ctr"/>
            <a:r>
              <a:rPr lang="es-MX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ESCUELA SUPERIOR DE ZIMAPÁN</a:t>
            </a:r>
            <a:endParaRPr lang="es-MX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979712" y="2564904"/>
            <a:ext cx="54006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Licenciatura en Contaduría</a:t>
            </a:r>
          </a:p>
          <a:p>
            <a:pPr algn="ctr"/>
            <a:endParaRPr lang="es-MX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Tema: </a:t>
            </a:r>
            <a:r>
              <a:rPr lang="es-ES" sz="28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Making</a:t>
            </a:r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comparisons</a:t>
            </a:r>
            <a:endParaRPr lang="es-MX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MX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L.E.L.I. Paulina Trujillo Castillo</a:t>
            </a:r>
          </a:p>
          <a:p>
            <a:pPr algn="ctr"/>
            <a:endParaRPr lang="es-MX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Enero – Junio 2014</a:t>
            </a:r>
            <a:endParaRPr lang="es-MX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0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1928826"/>
          </a:xfrm>
        </p:spPr>
        <p:txBody>
          <a:bodyPr>
            <a:normAutofit/>
          </a:bodyPr>
          <a:lstStyle/>
          <a:p>
            <a:pPr algn="just"/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compare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things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same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sentence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use </a:t>
            </a:r>
            <a:r>
              <a:rPr lang="es-MX" sz="2800" i="1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after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comparative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56065" y="4532194"/>
            <a:ext cx="6631880" cy="175432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Tom </a:t>
            </a:r>
            <a:r>
              <a:rPr lang="es-ES" sz="5400" b="1" cap="none" spc="0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is</a:t>
            </a:r>
            <a:r>
              <a:rPr lang="es-ES" sz="5400" b="1" cap="none" spc="0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s-ES" sz="5400" b="1" cap="none" spc="0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two</a:t>
            </a:r>
            <a:r>
              <a:rPr lang="es-ES" sz="5400" b="1" cap="none" spc="0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s-ES" sz="5400" b="1" cap="none" spc="0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years</a:t>
            </a:r>
            <a:r>
              <a:rPr lang="es-ES" sz="5400" b="1" cap="none" spc="0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s-ES" sz="5400" b="1" cap="none" spc="0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older</a:t>
            </a:r>
            <a:endParaRPr lang="es-ES" sz="5400" b="1" cap="none" spc="0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es-ES" sz="54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than</a:t>
            </a:r>
            <a:r>
              <a:rPr lang="es-ES" sz="54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s-ES" sz="54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Sally</a:t>
            </a:r>
            <a:r>
              <a:rPr lang="es-ES" sz="54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endParaRPr lang="es-ES" sz="5400" b="1" cap="none" spc="0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143116"/>
            <a:ext cx="2038350" cy="2381250"/>
          </a:xfrm>
          <a:prstGeom prst="rect">
            <a:avLst/>
          </a:prstGeom>
          <a:ln w="1270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21164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1925639"/>
          </a:xfrm>
        </p:spPr>
        <p:txBody>
          <a:bodyPr>
            <a:normAutofit/>
          </a:bodyPr>
          <a:lstStyle/>
          <a:p>
            <a:pPr algn="just"/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use </a:t>
            </a:r>
            <a:r>
              <a:rPr lang="es-MX" sz="2800" i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MX" sz="2800" i="1" dirty="0" err="1" smtClean="0">
                <a:latin typeface="Arial" pitchFamily="34" charset="0"/>
                <a:cs typeface="Arial" pitchFamily="34" charset="0"/>
              </a:rPr>
              <a:t>lot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i="1" dirty="0" err="1" smtClean="0">
                <a:latin typeface="Arial" pitchFamily="34" charset="0"/>
                <a:cs typeface="Arial" pitchFamily="34" charset="0"/>
              </a:rPr>
              <a:t>much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before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comparative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say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there’s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big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difference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71678"/>
            <a:ext cx="257176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428596" y="4286256"/>
            <a:ext cx="3764813" cy="175432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He’s</a:t>
            </a:r>
            <a:r>
              <a:rPr lang="es-E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es-ES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much</a:t>
            </a:r>
            <a:endParaRPr lang="es-ES" sz="54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 algn="ctr"/>
            <a:r>
              <a:rPr lang="es-ES" sz="5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lazier</a:t>
            </a:r>
            <a:r>
              <a:rPr lang="es-E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endParaRPr lang="es-E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12" y="1857364"/>
            <a:ext cx="2100277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6 Rectángulo"/>
          <p:cNvSpPr/>
          <p:nvPr/>
        </p:nvSpPr>
        <p:spPr>
          <a:xfrm>
            <a:off x="4869569" y="4357694"/>
            <a:ext cx="3455433" cy="175432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convex"/>
            <a:bevelB w="82550" h="44450" prst="angle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He’s</a:t>
            </a:r>
            <a:r>
              <a:rPr lang="es-E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a </a:t>
            </a:r>
            <a:r>
              <a:rPr lang="es-ES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lot</a:t>
            </a:r>
            <a:r>
              <a:rPr lang="es-E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es-ES" sz="5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noisier</a:t>
            </a:r>
            <a:r>
              <a:rPr lang="es-E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endParaRPr lang="es-E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827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1425573"/>
          </a:xfrm>
        </p:spPr>
        <p:txBody>
          <a:bodyPr>
            <a:normAutofit/>
          </a:bodyPr>
          <a:lstStyle/>
          <a:p>
            <a:pPr algn="just"/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use </a:t>
            </a:r>
            <a:r>
              <a:rPr lang="es-MX" sz="2800" i="1" dirty="0" smtClean="0">
                <a:latin typeface="Arial" pitchFamily="34" charset="0"/>
                <a:cs typeface="Arial" pitchFamily="34" charset="0"/>
              </a:rPr>
              <a:t>a bit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before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comparative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say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there’s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small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difference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291465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643050"/>
            <a:ext cx="2999878" cy="2909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Rectángulo"/>
          <p:cNvSpPr/>
          <p:nvPr/>
        </p:nvSpPr>
        <p:spPr>
          <a:xfrm>
            <a:off x="3471678" y="4643446"/>
            <a:ext cx="5143651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44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Who’s</a:t>
            </a:r>
            <a:r>
              <a:rPr lang="es-ES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a bit more</a:t>
            </a:r>
          </a:p>
          <a:p>
            <a:pPr algn="ctr"/>
            <a:r>
              <a:rPr lang="es-ES" sz="4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handsome</a:t>
            </a:r>
            <a:r>
              <a:rPr lang="es-ES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?</a:t>
            </a:r>
            <a:endParaRPr lang="es-ES" sz="4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835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dirty="0" err="1" smtClean="0">
                <a:latin typeface="Arial" pitchFamily="34" charset="0"/>
                <a:cs typeface="Arial" pitchFamily="34" charset="0"/>
              </a:rPr>
              <a:t>Tip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!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782631"/>
          </a:xfrm>
        </p:spPr>
        <p:txBody>
          <a:bodyPr>
            <a:normAutofit/>
          </a:bodyPr>
          <a:lstStyle/>
          <a:p>
            <a:pPr algn="just"/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can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also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use </a:t>
            </a:r>
            <a:r>
              <a:rPr lang="es-MX" sz="2800" i="1" dirty="0" smtClean="0">
                <a:latin typeface="Arial" pitchFamily="34" charset="0"/>
                <a:cs typeface="Arial" pitchFamily="34" charset="0"/>
              </a:rPr>
              <a:t>more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nouns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2305062"/>
            <a:ext cx="4286250" cy="2838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Rectángulo"/>
          <p:cNvSpPr/>
          <p:nvPr/>
        </p:nvSpPr>
        <p:spPr>
          <a:xfrm>
            <a:off x="-36570" y="5241974"/>
            <a:ext cx="9217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He’s got more money than him.</a:t>
            </a:r>
          </a:p>
        </p:txBody>
      </p:sp>
    </p:spTree>
    <p:extLst>
      <p:ext uri="{BB962C8B-B14F-4D97-AF65-F5344CB8AC3E}">
        <p14:creationId xmlns:p14="http://schemas.microsoft.com/office/powerpoint/2010/main" val="427043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3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Not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) as +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adjective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+ as</a:t>
            </a:r>
            <a:endParaRPr lang="es-MX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711325"/>
          </a:xfrm>
        </p:spPr>
        <p:txBody>
          <a:bodyPr>
            <a:normAutofit/>
          </a:bodyPr>
          <a:lstStyle/>
          <a:p>
            <a:pPr algn="just"/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can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also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use </a:t>
            </a:r>
            <a:r>
              <a:rPr lang="es-MX" sz="2800" i="1" dirty="0" err="1" smtClean="0">
                <a:latin typeface="Arial" pitchFamily="34" charset="0"/>
                <a:cs typeface="Arial" pitchFamily="34" charset="0"/>
              </a:rPr>
              <a:t>not</a:t>
            </a:r>
            <a:r>
              <a:rPr lang="es-MX" sz="2800" i="1" dirty="0" smtClean="0">
                <a:latin typeface="Arial" pitchFamily="34" charset="0"/>
                <a:cs typeface="Arial" pitchFamily="34" charset="0"/>
              </a:rPr>
              <a:t> as + </a:t>
            </a:r>
            <a:r>
              <a:rPr lang="es-MX" sz="2800" i="1" dirty="0" err="1" smtClean="0">
                <a:latin typeface="Arial" pitchFamily="34" charset="0"/>
                <a:cs typeface="Arial" pitchFamily="34" charset="0"/>
              </a:rPr>
              <a:t>adjective</a:t>
            </a:r>
            <a:r>
              <a:rPr lang="es-MX" sz="2800" i="1" dirty="0" smtClean="0">
                <a:latin typeface="Arial" pitchFamily="34" charset="0"/>
                <a:cs typeface="Arial" pitchFamily="34" charset="0"/>
              </a:rPr>
              <a:t> + as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compare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things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s-MX" sz="2800" i="1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es-MX" sz="2800" i="1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40160" y="3516815"/>
            <a:ext cx="78636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Harry </a:t>
            </a:r>
            <a:r>
              <a:rPr lang="es-E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isn</a:t>
            </a:r>
            <a:r>
              <a:rPr lang="es-E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’t</a:t>
            </a:r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as </a:t>
            </a:r>
            <a:r>
              <a:rPr lang="es-E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happy</a:t>
            </a:r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as Tom</a:t>
            </a:r>
            <a:endParaRPr lang="es-E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572008"/>
            <a:ext cx="1533524" cy="18202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572008"/>
            <a:ext cx="1243197" cy="17944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0362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1282697"/>
          </a:xfrm>
        </p:spPr>
        <p:txBody>
          <a:bodyPr>
            <a:normAutofit/>
          </a:bodyPr>
          <a:lstStyle/>
          <a:p>
            <a:pPr algn="just"/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use </a:t>
            </a:r>
            <a:r>
              <a:rPr lang="es-MX" sz="2800" i="1" dirty="0" smtClean="0">
                <a:latin typeface="Arial" pitchFamily="34" charset="0"/>
                <a:cs typeface="Arial" pitchFamily="34" charset="0"/>
              </a:rPr>
              <a:t>as + </a:t>
            </a:r>
            <a:r>
              <a:rPr lang="es-MX" sz="2800" i="1" dirty="0" err="1" smtClean="0">
                <a:latin typeface="Arial" pitchFamily="34" charset="0"/>
                <a:cs typeface="Arial" pitchFamily="34" charset="0"/>
              </a:rPr>
              <a:t>adjective</a:t>
            </a:r>
            <a:r>
              <a:rPr lang="es-MX" sz="2800" i="1" dirty="0" smtClean="0">
                <a:latin typeface="Arial" pitchFamily="34" charset="0"/>
                <a:cs typeface="Arial" pitchFamily="34" charset="0"/>
              </a:rPr>
              <a:t> + as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say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things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s-MX" sz="2800" u="sng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MX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u="sng" dirty="0" err="1" smtClean="0">
                <a:latin typeface="Arial" pitchFamily="34" charset="0"/>
                <a:cs typeface="Arial" pitchFamily="34" charset="0"/>
              </a:rPr>
              <a:t>same</a:t>
            </a:r>
            <a:r>
              <a:rPr lang="es-MX" sz="2800" u="sng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28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7158" y="2143116"/>
            <a:ext cx="43310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Lisa</a:t>
            </a:r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’s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as </a:t>
            </a:r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clever</a:t>
            </a:r>
            <a:endParaRPr lang="es-E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 </a:t>
            </a:r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Milton.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42976" y="457200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= </a:t>
            </a:r>
            <a:r>
              <a:rPr lang="es-MX" dirty="0" err="1" smtClean="0"/>
              <a:t>They</a:t>
            </a:r>
            <a:r>
              <a:rPr lang="es-MX" dirty="0" smtClean="0"/>
              <a:t> are </a:t>
            </a:r>
            <a:r>
              <a:rPr lang="es-MX" dirty="0" err="1" smtClean="0"/>
              <a:t>both</a:t>
            </a:r>
            <a:r>
              <a:rPr lang="es-MX" dirty="0" smtClean="0"/>
              <a:t> </a:t>
            </a:r>
            <a:r>
              <a:rPr lang="es-MX" dirty="0" err="1" smtClean="0"/>
              <a:t>equally</a:t>
            </a:r>
            <a:r>
              <a:rPr lang="es-MX" dirty="0" smtClean="0"/>
              <a:t> </a:t>
            </a:r>
            <a:r>
              <a:rPr lang="es-MX" dirty="0" err="1" smtClean="0"/>
              <a:t>intelligent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27" y="2143116"/>
            <a:ext cx="3247937" cy="24288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051" y="3552148"/>
            <a:ext cx="2686050" cy="26860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60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1425573"/>
          </a:xfrm>
        </p:spPr>
        <p:txBody>
          <a:bodyPr>
            <a:normAutofit/>
          </a:bodyPr>
          <a:lstStyle/>
          <a:p>
            <a:pPr algn="just"/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use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adjective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not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) as … as,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not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comparative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form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311528" y="5220314"/>
            <a:ext cx="6520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She</a:t>
            </a:r>
            <a:r>
              <a:rPr lang="es-E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’s</a:t>
            </a:r>
            <a:r>
              <a:rPr lang="es-E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as </a:t>
            </a:r>
            <a:r>
              <a:rPr lang="es-E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old</a:t>
            </a:r>
            <a:r>
              <a:rPr lang="es-E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as me.</a:t>
            </a:r>
            <a:endParaRPr lang="es-E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85963"/>
            <a:ext cx="2743200" cy="28860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26156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782631"/>
          </a:xfrm>
        </p:spPr>
        <p:txBody>
          <a:bodyPr>
            <a:normAutofit/>
          </a:bodyPr>
          <a:lstStyle/>
          <a:p>
            <a:pPr algn="just"/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don’t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use </a:t>
            </a:r>
            <a:r>
              <a:rPr lang="es-MX" sz="2800" i="1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not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) as…as.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11560" y="2496377"/>
            <a:ext cx="476679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99"/>
                </a:solidFill>
                <a:effectLst/>
              </a:rPr>
              <a:t>She</a:t>
            </a:r>
            <a:r>
              <a:rPr lang="es-E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99"/>
                </a:solidFill>
                <a:effectLst/>
              </a:rPr>
              <a:t> </a:t>
            </a:r>
            <a:r>
              <a:rPr lang="es-E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99"/>
                </a:solidFill>
                <a:effectLst/>
              </a:rPr>
              <a:t>isn’t</a:t>
            </a:r>
            <a:r>
              <a:rPr lang="es-E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99"/>
                </a:solidFill>
                <a:effectLst/>
              </a:rPr>
              <a:t> as </a:t>
            </a:r>
            <a:r>
              <a:rPr lang="es-E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99"/>
                </a:solidFill>
                <a:effectLst/>
              </a:rPr>
              <a:t>quiet</a:t>
            </a:r>
            <a:r>
              <a:rPr lang="es-E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99"/>
                </a:solidFill>
                <a:effectLst/>
              </a:rPr>
              <a:t> as </a:t>
            </a:r>
            <a:r>
              <a:rPr lang="es-E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99"/>
                </a:solidFill>
                <a:effectLst/>
              </a:rPr>
              <a:t>my</a:t>
            </a:r>
            <a:r>
              <a:rPr lang="es-E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99"/>
                </a:solidFill>
                <a:effectLst/>
              </a:rPr>
              <a:t> </a:t>
            </a:r>
            <a:r>
              <a:rPr lang="es-E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99"/>
                </a:solidFill>
                <a:effectLst/>
              </a:rPr>
              <a:t>other</a:t>
            </a:r>
            <a:r>
              <a:rPr lang="es-E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99"/>
                </a:solidFill>
                <a:effectLst/>
              </a:rPr>
              <a:t> </a:t>
            </a:r>
            <a:r>
              <a:rPr lang="es-E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99"/>
                </a:solidFill>
                <a:effectLst/>
              </a:rPr>
              <a:t>nieces</a:t>
            </a:r>
            <a:r>
              <a:rPr lang="es-E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99"/>
                </a:solidFill>
                <a:effectLst/>
              </a:rPr>
              <a:t>.</a:t>
            </a:r>
            <a:endParaRPr lang="es-E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6699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857" y="2060848"/>
            <a:ext cx="3082082" cy="41094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20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800" dirty="0" smtClean="0">
                <a:latin typeface="Arial" pitchFamily="34" charset="0"/>
                <a:cs typeface="Arial" pitchFamily="34" charset="0"/>
              </a:rPr>
              <a:t>As a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conclusion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important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establish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make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comparisons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always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important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consider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both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nouns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comparing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must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belong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same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63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829736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Arial" pitchFamily="34" charset="0"/>
                <a:cs typeface="Arial" pitchFamily="34" charset="0"/>
              </a:rPr>
              <a:t>Bibliografía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del tema:</a:t>
            </a:r>
          </a:p>
          <a:p>
            <a:endParaRPr lang="es-ES" sz="28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 err="1">
                <a:latin typeface="Arial" pitchFamily="34" charset="0"/>
                <a:cs typeface="Arial" pitchFamily="34" charset="0"/>
              </a:rPr>
              <a:t>Redston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, C.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Cunningham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, G. (2005). Face2Face Pre-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Intermediate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Student’s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Book. Cambridge, London. Cambridge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University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Press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 err="1">
                <a:latin typeface="Arial" pitchFamily="34" charset="0"/>
                <a:cs typeface="Arial" pitchFamily="34" charset="0"/>
              </a:rPr>
              <a:t>Redston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, C.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Cunningham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, G. (2005). Face2Face Pre-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Intermediate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Workbook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. Cambridge, London. Cambridge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University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Press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 err="1">
                <a:latin typeface="Arial" pitchFamily="34" charset="0"/>
                <a:cs typeface="Arial" pitchFamily="34" charset="0"/>
              </a:rPr>
              <a:t>Redston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, C.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Cunningham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, G. (2005). Face2Face Pre-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Intermediate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Teacher’s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Book. Cambridge, London. Cambridge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University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Press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Evans, V.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Dooley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, J. (2002).Enterprise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Coursebook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2.Newbury,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Berkshire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. Express Publishing.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Evans, V.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Dooley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, J. (2002).Enterprise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Workbook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2.Newbury,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Berkshire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. Express Publishing.</a:t>
            </a:r>
          </a:p>
        </p:txBody>
      </p:sp>
    </p:spTree>
    <p:extLst>
      <p:ext uri="{BB962C8B-B14F-4D97-AF65-F5344CB8AC3E}">
        <p14:creationId xmlns:p14="http://schemas.microsoft.com/office/powerpoint/2010/main" val="28278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620688"/>
            <a:ext cx="820866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Tema: </a:t>
            </a:r>
            <a:r>
              <a:rPr lang="es-MX" sz="2800" b="1" dirty="0" err="1" smtClean="0">
                <a:latin typeface="Arial" pitchFamily="34" charset="0"/>
                <a:cs typeface="Arial" pitchFamily="34" charset="0"/>
              </a:rPr>
              <a:t>Making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b="1" dirty="0" err="1" smtClean="0">
                <a:latin typeface="Arial" pitchFamily="34" charset="0"/>
                <a:cs typeface="Arial" pitchFamily="34" charset="0"/>
              </a:rPr>
              <a:t>comparisons</a:t>
            </a:r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Resumen (</a:t>
            </a:r>
            <a:r>
              <a:rPr lang="es-MX" sz="2800" b="1" dirty="0" err="1" smtClean="0">
                <a:latin typeface="Arial" pitchFamily="34" charset="0"/>
                <a:cs typeface="Arial" pitchFamily="34" charset="0"/>
              </a:rPr>
              <a:t>Abstract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use </a:t>
            </a: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comparatives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compare </a:t>
            </a: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nouns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belong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most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times) </a:t>
            </a: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same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nouns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some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characteristics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in particular </a:t>
            </a: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can be </a:t>
            </a: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compared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Usamos los comparativos para comparar dos sustantivos que pertenecen (la mayor parte del tiempo) al mismo grupo o a grupos de sustantivos que tienen algunas características particulares que pueden ser comparadas.</a:t>
            </a: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2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620688"/>
            <a:ext cx="82086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Palabras clave: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MX" sz="2800" b="1" dirty="0" err="1" smtClean="0">
                <a:latin typeface="Arial" pitchFamily="34" charset="0"/>
                <a:cs typeface="Arial" pitchFamily="34" charset="0"/>
              </a:rPr>
              <a:t>keywords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Adjective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syllable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ending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, more, </a:t>
            </a: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less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, as…as.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Adjetivo, sílaba, terminación, más, menos, tan … como.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61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5576" y="548680"/>
            <a:ext cx="763284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Arial" pitchFamily="34" charset="0"/>
                <a:cs typeface="Arial" pitchFamily="34" charset="0"/>
              </a:rPr>
              <a:t>Objetivo general:</a:t>
            </a:r>
          </a:p>
          <a:p>
            <a:pPr algn="just"/>
            <a:r>
              <a:rPr lang="es-MX" sz="2800" dirty="0" smtClean="0">
                <a:latin typeface="Arial" pitchFamily="34" charset="0"/>
                <a:cs typeface="Arial" pitchFamily="34" charset="0"/>
              </a:rPr>
              <a:t>El alumno podrá expresar eventos, sueños, expectativas y ambiciones, y de manera breve dar su opinión acerca de planes futuros, preferencias. El alumno podrá describir experiencias y eventos sucedidos en un pasado indefinido acerca de temas comunes en contextos tales como el trabajo, la escuela, y de esparcimiento; estableciendo la duración de los mismos. </a:t>
            </a:r>
          </a:p>
          <a:p>
            <a:pPr algn="just"/>
            <a:r>
              <a:rPr lang="es-MX" sz="2800" dirty="0" smtClean="0">
                <a:latin typeface="Arial" pitchFamily="34" charset="0"/>
                <a:cs typeface="Arial" pitchFamily="34" charset="0"/>
              </a:rPr>
              <a:t>El alumno podrá expresar la duración de eventos y su propósito. </a:t>
            </a:r>
          </a:p>
          <a:p>
            <a:pPr algn="just"/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3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5" y="404664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Arial" pitchFamily="34" charset="0"/>
                <a:cs typeface="Arial" pitchFamily="34" charset="0"/>
              </a:rPr>
              <a:t>Nombre de la unidad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800" dirty="0">
                <a:latin typeface="Arial" pitchFamily="34" charset="0"/>
                <a:cs typeface="Arial" pitchFamily="34" charset="0"/>
              </a:rPr>
              <a:t>UNIDAD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I: xxx </a:t>
            </a:r>
          </a:p>
          <a:p>
            <a:pPr algn="ctr"/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r>
              <a:rPr lang="es-MX" sz="2800" b="1" dirty="0">
                <a:latin typeface="Arial" pitchFamily="34" charset="0"/>
                <a:cs typeface="Arial" pitchFamily="34" charset="0"/>
              </a:rPr>
              <a:t>Objetivo de la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unidad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800" dirty="0">
                <a:latin typeface="Arial" pitchFamily="34" charset="0"/>
                <a:cs typeface="Arial" pitchFamily="34" charset="0"/>
              </a:rPr>
              <a:t>El alumno será capaz de comparar sustantivos de manera más compleja y podrá llevar a cabo una conversación en el teléfono.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72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01377" y="116632"/>
            <a:ext cx="841909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Arial" pitchFamily="34" charset="0"/>
                <a:cs typeface="Arial" pitchFamily="34" charset="0"/>
              </a:rPr>
              <a:t>Tema:</a:t>
            </a: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400" dirty="0">
                <a:latin typeface="Arial" pitchFamily="34" charset="0"/>
                <a:cs typeface="Arial" pitchFamily="34" charset="0"/>
              </a:rPr>
              <a:t>2.1 Comparar dos sustantivos que pertenecen al mismo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grupo.</a:t>
            </a:r>
          </a:p>
          <a:p>
            <a:pPr algn="just"/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r>
              <a:rPr lang="es-MX" sz="2800" b="1" dirty="0" smtClean="0">
                <a:latin typeface="Arial" pitchFamily="34" charset="0"/>
                <a:cs typeface="Arial" pitchFamily="34" charset="0"/>
              </a:rPr>
              <a:t>Introducción:</a:t>
            </a:r>
          </a:p>
          <a:p>
            <a:pPr algn="just"/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very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usual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make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comparisons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things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around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us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even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sometimes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want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ay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something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someone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more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less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anything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else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, and in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order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can use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grammar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rules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make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comparatives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82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357322"/>
          </a:xfrm>
        </p:spPr>
        <p:txBody>
          <a:bodyPr>
            <a:normAutofit/>
          </a:bodyPr>
          <a:lstStyle/>
          <a:p>
            <a:pPr algn="just"/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use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comparatives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compare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things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7158" y="3075925"/>
            <a:ext cx="5898923" cy="258532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Harry’s</a:t>
            </a:r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more </a:t>
            </a:r>
          </a:p>
          <a:p>
            <a:pPr algn="ctr"/>
            <a:r>
              <a:rPr lang="es-E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Aggressive</a:t>
            </a:r>
            <a:endParaRPr lang="es-ES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s-E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</a:t>
            </a:r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s-E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tom</a:t>
            </a:r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904" y="3573016"/>
            <a:ext cx="2857500" cy="2124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401377" y="593393"/>
            <a:ext cx="8419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Arial" pitchFamily="34" charset="0"/>
                <a:cs typeface="Arial" pitchFamily="34" charset="0"/>
              </a:rPr>
              <a:t>Desarrollo del Tema:</a:t>
            </a: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70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1180728"/>
          </a:xfrm>
        </p:spPr>
        <p:txBody>
          <a:bodyPr>
            <a:normAutofit/>
          </a:bodyPr>
          <a:lstStyle/>
          <a:p>
            <a:pPr algn="just"/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make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comparatives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shall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use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following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chart: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797175"/>
              </p:ext>
            </p:extLst>
          </p:nvPr>
        </p:nvGraphicFramePr>
        <p:xfrm>
          <a:off x="285720" y="1428736"/>
          <a:ext cx="8572560" cy="5240625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3710216"/>
                <a:gridCol w="2695392"/>
                <a:gridCol w="2166952"/>
              </a:tblGrid>
              <a:tr h="40059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r>
                        <a:rPr lang="es-MX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of </a:t>
                      </a:r>
                      <a:r>
                        <a:rPr lang="es-MX" sz="14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adjective</a:t>
                      </a:r>
                      <a:endParaRPr lang="es-MX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Spelling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rule</a:t>
                      </a:r>
                      <a:endParaRPr lang="es-MX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Comparative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MX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90209">
                <a:tc>
                  <a:txBody>
                    <a:bodyPr/>
                    <a:lstStyle/>
                    <a:p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Most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1 </a:t>
                      </a:r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syllable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adjectives</a:t>
                      </a:r>
                      <a:endParaRPr lang="es-MX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Add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–</a:t>
                      </a:r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er</a:t>
                      </a:r>
                      <a:endParaRPr lang="es-MX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Older</a:t>
                      </a:r>
                      <a:endParaRPr lang="es-MX" sz="14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Brighter</a:t>
                      </a:r>
                      <a:endParaRPr lang="es-MX" sz="14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But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! </a:t>
                      </a:r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Dry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s-MX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drier</a:t>
                      </a:r>
                      <a:endParaRPr lang="es-MX" sz="14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59732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syllable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adjectives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ending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in –e</a:t>
                      </a:r>
                      <a:endParaRPr lang="es-MX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Add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–r</a:t>
                      </a:r>
                      <a:endParaRPr lang="es-MX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Nicer</a:t>
                      </a:r>
                      <a:endParaRPr lang="es-MX" sz="14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Safer</a:t>
                      </a:r>
                      <a:r>
                        <a:rPr lang="es-MX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MX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90209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syllable</a:t>
                      </a:r>
                      <a:r>
                        <a:rPr lang="es-MX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adjectives</a:t>
                      </a:r>
                      <a:r>
                        <a:rPr lang="es-MX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ending</a:t>
                      </a:r>
                      <a:r>
                        <a:rPr lang="es-MX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in </a:t>
                      </a:r>
                      <a:r>
                        <a:rPr lang="es-MX" sz="14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consonant</a:t>
                      </a:r>
                      <a:r>
                        <a:rPr lang="es-MX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+ </a:t>
                      </a:r>
                      <a:r>
                        <a:rPr lang="es-MX" sz="14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vowel</a:t>
                      </a:r>
                      <a:r>
                        <a:rPr lang="es-MX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+ </a:t>
                      </a:r>
                      <a:r>
                        <a:rPr lang="es-MX" sz="14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consonant</a:t>
                      </a:r>
                      <a:endParaRPr lang="es-MX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Double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last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consonant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and –</a:t>
                      </a:r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er</a:t>
                      </a:r>
                      <a:endParaRPr lang="es-MX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Bigger</a:t>
                      </a:r>
                      <a:endParaRPr lang="es-MX" sz="14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Fatter</a:t>
                      </a:r>
                      <a:endParaRPr lang="es-MX" sz="14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But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! 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New = </a:t>
                      </a:r>
                      <a:r>
                        <a:rPr lang="es-MX" sz="14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newer</a:t>
                      </a:r>
                      <a:endParaRPr lang="es-MX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59732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syllable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adjectives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ending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in –y</a:t>
                      </a:r>
                      <a:endParaRPr lang="es-MX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-y       -i and </a:t>
                      </a:r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add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er</a:t>
                      </a:r>
                      <a:endParaRPr lang="es-MX" sz="14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Easier</a:t>
                      </a:r>
                      <a:endParaRPr lang="es-MX" sz="14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Noisier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MX" sz="14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59732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syllable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adjectives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not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ending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in –y</a:t>
                      </a:r>
                      <a:endParaRPr lang="es-MX" sz="1400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Put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more </a:t>
                      </a:r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before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adjective</a:t>
                      </a:r>
                      <a:endParaRPr lang="es-MX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More </a:t>
                      </a:r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mature</a:t>
                      </a:r>
                      <a:endParaRPr lang="es-MX" sz="14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More </a:t>
                      </a:r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patient</a:t>
                      </a:r>
                      <a:endParaRPr lang="es-MX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59732">
                <a:tc>
                  <a:txBody>
                    <a:bodyPr/>
                    <a:lstStyle/>
                    <a:p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Adjectives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with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3 </a:t>
                      </a:r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syllables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or</a:t>
                      </a:r>
                      <a:r>
                        <a:rPr lang="es-MX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more</a:t>
                      </a:r>
                      <a:endParaRPr lang="es-MX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Put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more </a:t>
                      </a:r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before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adjective</a:t>
                      </a:r>
                      <a:endParaRPr lang="es-MX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More </a:t>
                      </a:r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aggressive</a:t>
                      </a:r>
                      <a:endParaRPr lang="es-MX" sz="14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More</a:t>
                      </a:r>
                      <a:r>
                        <a:rPr lang="es-MX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organised</a:t>
                      </a:r>
                      <a:endParaRPr lang="es-MX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20687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Irregular </a:t>
                      </a:r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adjectives</a:t>
                      </a:r>
                      <a:endParaRPr lang="es-MX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Good</a:t>
                      </a:r>
                      <a:endParaRPr lang="es-MX" sz="14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Bad</a:t>
                      </a:r>
                      <a:endParaRPr lang="es-MX" sz="14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Far</a:t>
                      </a:r>
                      <a:endParaRPr lang="es-MX" sz="14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Little</a:t>
                      </a:r>
                      <a:endParaRPr lang="es-MX" sz="1400" i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Better</a:t>
                      </a:r>
                      <a:endParaRPr lang="es-MX" sz="14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Worse</a:t>
                      </a:r>
                      <a:endParaRPr lang="es-MX" sz="14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Farther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es-MX" sz="14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Less</a:t>
                      </a:r>
                      <a:endParaRPr lang="es-MX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38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996945"/>
          </a:xfrm>
        </p:spPr>
        <p:txBody>
          <a:bodyPr>
            <a:normAutofit/>
          </a:bodyPr>
          <a:lstStyle/>
          <a:p>
            <a:pPr algn="just"/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opposite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MX" sz="2800" i="1" dirty="0" smtClean="0">
                <a:latin typeface="Arial" pitchFamily="34" charset="0"/>
                <a:cs typeface="Arial" pitchFamily="34" charset="0"/>
              </a:rPr>
              <a:t>more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i="1" dirty="0" err="1" smtClean="0">
                <a:latin typeface="Arial" pitchFamily="34" charset="0"/>
                <a:cs typeface="Arial" pitchFamily="34" charset="0"/>
              </a:rPr>
              <a:t>less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46295" y="1428736"/>
            <a:ext cx="8251425" cy="17543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He’s</a:t>
            </a:r>
            <a:r>
              <a:rPr lang="es-E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s-E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less</a:t>
            </a:r>
            <a:r>
              <a:rPr lang="es-E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s-E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stubborn</a:t>
            </a:r>
            <a:r>
              <a:rPr lang="es-E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s-E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than</a:t>
            </a:r>
            <a:r>
              <a:rPr lang="es-E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es-E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his</a:t>
            </a:r>
            <a:r>
              <a:rPr lang="es-E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s-E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brother</a:t>
            </a:r>
            <a:r>
              <a:rPr lang="es-E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es-E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7013" y="3133747"/>
            <a:ext cx="3609975" cy="34385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585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821</Words>
  <Application>Microsoft Office PowerPoint</Application>
  <PresentationFormat>Presentación en pantalla (4:3)</PresentationFormat>
  <Paragraphs>125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Tip!</vt:lpstr>
      <vt:lpstr>(Not) as + adjective + 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Alumno(a)</dc:creator>
  <cp:lastModifiedBy>ZIMAPAN</cp:lastModifiedBy>
  <cp:revision>13</cp:revision>
  <dcterms:created xsi:type="dcterms:W3CDTF">2014-03-15T00:34:09Z</dcterms:created>
  <dcterms:modified xsi:type="dcterms:W3CDTF">2014-03-18T14:53:15Z</dcterms:modified>
</cp:coreProperties>
</file>